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341" r:id="rId2"/>
    <p:sldId id="256" r:id="rId3"/>
    <p:sldId id="350" r:id="rId4"/>
    <p:sldId id="347" r:id="rId5"/>
    <p:sldId id="344" r:id="rId6"/>
    <p:sldId id="343" r:id="rId7"/>
    <p:sldId id="342" r:id="rId8"/>
    <p:sldId id="345" r:id="rId9"/>
    <p:sldId id="346" r:id="rId10"/>
    <p:sldId id="352" r:id="rId11"/>
    <p:sldId id="353" r:id="rId12"/>
    <p:sldId id="354" r:id="rId13"/>
    <p:sldId id="355" r:id="rId14"/>
    <p:sldId id="311" r:id="rId15"/>
    <p:sldId id="338" r:id="rId16"/>
    <p:sldId id="356" r:id="rId17"/>
    <p:sldId id="339" r:id="rId18"/>
    <p:sldId id="340" r:id="rId19"/>
    <p:sldId id="351" r:id="rId20"/>
    <p:sldId id="279" r:id="rId21"/>
    <p:sldId id="282" r:id="rId22"/>
  </p:sldIdLst>
  <p:sldSz cx="9144000" cy="6858000" type="screen4x3"/>
  <p:notesSz cx="6858000" cy="9144000"/>
  <p:embeddedFontLst>
    <p:embeddedFont>
      <p:font typeface="Cousine" panose="020704090202050204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9694"/>
    <a:srgbClr val="C00200"/>
    <a:srgbClr val="000000"/>
    <a:srgbClr val="FFFF66"/>
    <a:srgbClr val="6CA4D6"/>
    <a:srgbClr val="5C9BD0"/>
    <a:srgbClr val="3C85C6"/>
    <a:srgbClr val="458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FB25EF-059A-4ABF-9B0C-58F141130076}">
  <a:tblStyle styleId="{21FB25EF-059A-4ABF-9B0C-58F1411300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6"/>
    <p:restoredTop sz="88980"/>
  </p:normalViewPr>
  <p:slideViewPr>
    <p:cSldViewPr snapToGrid="0" snapToObjects="1">
      <p:cViewPr varScale="1">
        <p:scale>
          <a:sx n="113" d="100"/>
          <a:sy n="113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7182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guided demo, we are going to look at 3 different techniques that are remarkably powerful in combination to cut through legacy code without having to go through the bother of reading or understanding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techniques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Combination Testing: to get 100% test coverage quickly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Coverage as guidance: to help us make decisions about inputs and deletion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Provable Refactorings: to help us change code without having to worry about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combination, these 3 techniques can quickly make impossible tasks trivial.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will be doing this on the Gilded Rose Kata,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emilybache</a:t>
            </a:r>
            <a:r>
              <a:rPr lang="en-US" dirty="0"/>
              <a:t>/</a:t>
            </a:r>
            <a:r>
              <a:rPr lang="en-US" dirty="0" err="1"/>
              <a:t>GildedRose</a:t>
            </a:r>
            <a:r>
              <a:rPr lang="en-US" dirty="0"/>
              <a:t>-Refactoring-Kata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extra beneficial if you try it out yourself first so you can see how your implementation would differ.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1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8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2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21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36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37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6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3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3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5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97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9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11746" y="2218169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10271" y="-439081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1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11746" y="450463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10271" y="-1711822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2012275"/>
            <a:ext cx="7205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55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3D85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blueprint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658442"/>
            <a:ext cx="8229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■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●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○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sine"/>
              <a:buChar char="■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128400" y="6251702"/>
            <a:ext cx="341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u="none" strike="noStrike" cap="none" dirty="0">
                <a:solidFill>
                  <a:srgbClr val="6CA4D6"/>
                </a:solidFill>
                <a:latin typeface="Cousine"/>
                <a:ea typeface="Cousine"/>
                <a:cs typeface="Cousine"/>
                <a:sym typeface="Arial"/>
              </a:rPr>
              <a:t>@</a:t>
            </a:r>
            <a:r>
              <a:rPr lang="en-US" sz="2800" b="1" i="0" u="none" strike="noStrike" cap="none" dirty="0">
                <a:solidFill>
                  <a:srgbClr val="6CA4D6"/>
                </a:solidFill>
                <a:latin typeface="Cousine"/>
                <a:ea typeface="Cousine"/>
                <a:cs typeface="Cousine"/>
                <a:sym typeface="Cousine"/>
              </a:rPr>
              <a:t>LlewellynFalco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provals/ApprovalTests.Java" TargetMode="External"/><Relationship Id="rId2" Type="http://schemas.openxmlformats.org/officeDocument/2006/relationships/hyperlink" Target="https://github.com/emilybache/GildedRose-Refactoring-Kata/blob/master/GildedRoseRequirements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factoringCombos/ArlosCommitNotation" TargetMode="External"/><Relationship Id="rId4" Type="http://schemas.openxmlformats.org/officeDocument/2006/relationships/hyperlink" Target="https://github.com/InnovatingTeams/provable-refactorings/blob/master/recipes/micro-step-helpers/add-explicit-return/cpp.m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lybache/GildedRose-Refactoring-Kata/blob/master/GildedRoseRequirements.t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190E4-D88C-0846-8EA0-43FFED11A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9941C-ADB2-BA44-8DD6-13A5EDEA2F2A}"/>
              </a:ext>
            </a:extLst>
          </p:cNvPr>
          <p:cNvSpPr txBox="1"/>
          <p:nvPr/>
        </p:nvSpPr>
        <p:spPr>
          <a:xfrm>
            <a:off x="440099" y="1093510"/>
            <a:ext cx="84776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Open: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https://github.com/emilybache/GildedRose-Refactoring-Kata/blob/master/GildedRoseRequirements.txt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https://github.com/approvals/ApprovalTests.Java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https://github.com/InnovatingTeams/provable-refactorings/blob/master/recipes/micro-step-helpers/add-explicit-return/cpp.md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https://github.com/RefactoringCombos/ArlosCommitNotation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 rev-list --count </a:t>
            </a:r>
            <a:r>
              <a:rPr lang="en-US" dirty="0" err="1">
                <a:solidFill>
                  <a:schemeClr val="bg1"/>
                </a:solidFill>
              </a:rPr>
              <a:t>master..head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8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17" y="1438750"/>
          <a:ext cx="3250434" cy="219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Risk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Tested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Action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C74C0-6B84-C989-6A64-B21CD885F876}"/>
              </a:ext>
            </a:extLst>
          </p:cNvPr>
          <p:cNvGraphicFramePr>
            <a:graphicFrameLocks noGrp="1"/>
          </p:cNvGraphicFramePr>
          <p:nvPr/>
        </p:nvGraphicFramePr>
        <p:xfrm>
          <a:off x="4571999" y="1438750"/>
          <a:ext cx="3903134" cy="3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Action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Environment (non-code)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2829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Refactoring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965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16F9B-7647-1AF2-D144-5C8F4FEABD84}"/>
              </a:ext>
            </a:extLst>
          </p:cNvPr>
          <p:cNvGraphicFramePr>
            <a:graphicFrameLocks noGrp="1"/>
          </p:cNvGraphicFramePr>
          <p:nvPr/>
        </p:nvGraphicFramePr>
        <p:xfrm>
          <a:off x="224950" y="4962103"/>
          <a:ext cx="6180082" cy="13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 r rename variable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 B fixed spelling on label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16AE1BFC-D98E-3021-AF43-8754E1D4C4F2}"/>
              </a:ext>
            </a:extLst>
          </p:cNvPr>
          <p:cNvSpPr txBox="1">
            <a:spLocks/>
          </p:cNvSpPr>
          <p:nvPr/>
        </p:nvSpPr>
        <p:spPr>
          <a:xfrm>
            <a:off x="208016" y="191606"/>
            <a:ext cx="8360251" cy="7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Arlo’s Commit Notation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023659D-1FCF-F969-991C-71E9479FFCDB}"/>
              </a:ext>
            </a:extLst>
          </p:cNvPr>
          <p:cNvSpPr/>
          <p:nvPr/>
        </p:nvSpPr>
        <p:spPr>
          <a:xfrm>
            <a:off x="16932" y="0"/>
            <a:ext cx="9144000" cy="6858000"/>
          </a:xfrm>
          <a:custGeom>
            <a:avLst/>
            <a:gdLst>
              <a:gd name="connsiteX0" fmla="*/ 191084 w 9144000"/>
              <a:gd name="connsiteY0" fmla="*/ 4962102 h 6858000"/>
              <a:gd name="connsiteX1" fmla="*/ 191084 w 9144000"/>
              <a:gd name="connsiteY1" fmla="*/ 6276883 h 6858000"/>
              <a:gd name="connsiteX2" fmla="*/ 6371166 w 9144000"/>
              <a:gd name="connsiteY2" fmla="*/ 6276883 h 6858000"/>
              <a:gd name="connsiteX3" fmla="*/ 6371166 w 9144000"/>
              <a:gd name="connsiteY3" fmla="*/ 4962102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91084" y="4962102"/>
                </a:moveTo>
                <a:lnTo>
                  <a:pt x="191084" y="6276883"/>
                </a:lnTo>
                <a:lnTo>
                  <a:pt x="6371166" y="6276883"/>
                </a:lnTo>
                <a:lnTo>
                  <a:pt x="6371166" y="4962102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17" y="1438750"/>
          <a:ext cx="3250434" cy="219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Risk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Tested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Action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C74C0-6B84-C989-6A64-B21CD885F876}"/>
              </a:ext>
            </a:extLst>
          </p:cNvPr>
          <p:cNvGraphicFramePr>
            <a:graphicFrameLocks noGrp="1"/>
          </p:cNvGraphicFramePr>
          <p:nvPr/>
        </p:nvGraphicFramePr>
        <p:xfrm>
          <a:off x="4571999" y="1438750"/>
          <a:ext cx="3903134" cy="3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Action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Environment (non-code)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2829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Refactoring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965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16F9B-7647-1AF2-D144-5C8F4FEABD84}"/>
              </a:ext>
            </a:extLst>
          </p:cNvPr>
          <p:cNvGraphicFramePr>
            <a:graphicFrameLocks noGrp="1"/>
          </p:cNvGraphicFramePr>
          <p:nvPr/>
        </p:nvGraphicFramePr>
        <p:xfrm>
          <a:off x="224950" y="4962103"/>
          <a:ext cx="6180082" cy="13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 r rename variable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 B fixed spelling on label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16AE1BFC-D98E-3021-AF43-8754E1D4C4F2}"/>
              </a:ext>
            </a:extLst>
          </p:cNvPr>
          <p:cNvSpPr txBox="1">
            <a:spLocks/>
          </p:cNvSpPr>
          <p:nvPr/>
        </p:nvSpPr>
        <p:spPr>
          <a:xfrm>
            <a:off x="208016" y="191606"/>
            <a:ext cx="8360251" cy="7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Arlo’s Commit Notation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E77FD52-A6D3-9F67-5B41-2AAD98302AFF}"/>
              </a:ext>
            </a:extLst>
          </p:cNvPr>
          <p:cNvSpPr/>
          <p:nvPr/>
        </p:nvSpPr>
        <p:spPr>
          <a:xfrm>
            <a:off x="16932" y="0"/>
            <a:ext cx="9144000" cy="6858000"/>
          </a:xfrm>
          <a:custGeom>
            <a:avLst/>
            <a:gdLst>
              <a:gd name="connsiteX0" fmla="*/ 208018 w 9144000"/>
              <a:gd name="connsiteY0" fmla="*/ 5417636 h 6858000"/>
              <a:gd name="connsiteX1" fmla="*/ 208018 w 9144000"/>
              <a:gd name="connsiteY1" fmla="*/ 6276884 h 6858000"/>
              <a:gd name="connsiteX2" fmla="*/ 381001 w 9144000"/>
              <a:gd name="connsiteY2" fmla="*/ 6276884 h 6858000"/>
              <a:gd name="connsiteX3" fmla="*/ 381001 w 9144000"/>
              <a:gd name="connsiteY3" fmla="*/ 5417636 h 6858000"/>
              <a:gd name="connsiteX4" fmla="*/ 584785 w 9144000"/>
              <a:gd name="connsiteY4" fmla="*/ 1409810 h 6858000"/>
              <a:gd name="connsiteX5" fmla="*/ 584785 w 9144000"/>
              <a:gd name="connsiteY5" fmla="*/ 3630050 h 6858000"/>
              <a:gd name="connsiteX6" fmla="*/ 3835220 w 9144000"/>
              <a:gd name="connsiteY6" fmla="*/ 3630050 h 6858000"/>
              <a:gd name="connsiteX7" fmla="*/ 3835220 w 9144000"/>
              <a:gd name="connsiteY7" fmla="*/ 1409810 h 6858000"/>
              <a:gd name="connsiteX8" fmla="*/ 0 w 9144000"/>
              <a:gd name="connsiteY8" fmla="*/ 0 h 6858000"/>
              <a:gd name="connsiteX9" fmla="*/ 9144000 w 9144000"/>
              <a:gd name="connsiteY9" fmla="*/ 0 h 6858000"/>
              <a:gd name="connsiteX10" fmla="*/ 9144000 w 9144000"/>
              <a:gd name="connsiteY10" fmla="*/ 6858000 h 6858000"/>
              <a:gd name="connsiteX11" fmla="*/ 0 w 914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6858000">
                <a:moveTo>
                  <a:pt x="208018" y="5417636"/>
                </a:moveTo>
                <a:lnTo>
                  <a:pt x="208018" y="6276884"/>
                </a:lnTo>
                <a:lnTo>
                  <a:pt x="381001" y="6276884"/>
                </a:lnTo>
                <a:lnTo>
                  <a:pt x="381001" y="5417636"/>
                </a:lnTo>
                <a:close/>
                <a:moveTo>
                  <a:pt x="584785" y="1409810"/>
                </a:moveTo>
                <a:lnTo>
                  <a:pt x="584785" y="3630050"/>
                </a:lnTo>
                <a:lnTo>
                  <a:pt x="3835220" y="3630050"/>
                </a:lnTo>
                <a:lnTo>
                  <a:pt x="3835220" y="140981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8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17" y="1438750"/>
          <a:ext cx="3250434" cy="219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Risk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Tested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Action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C74C0-6B84-C989-6A64-B21CD885F876}"/>
              </a:ext>
            </a:extLst>
          </p:cNvPr>
          <p:cNvGraphicFramePr>
            <a:graphicFrameLocks noGrp="1"/>
          </p:cNvGraphicFramePr>
          <p:nvPr/>
        </p:nvGraphicFramePr>
        <p:xfrm>
          <a:off x="4571999" y="1438750"/>
          <a:ext cx="3903134" cy="3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Action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Environment (non-code)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2829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Refactoring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965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16F9B-7647-1AF2-D144-5C8F4FEABD84}"/>
              </a:ext>
            </a:extLst>
          </p:cNvPr>
          <p:cNvGraphicFramePr>
            <a:graphicFrameLocks noGrp="1"/>
          </p:cNvGraphicFramePr>
          <p:nvPr/>
        </p:nvGraphicFramePr>
        <p:xfrm>
          <a:off x="224950" y="4962103"/>
          <a:ext cx="6180082" cy="13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 r rename variable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 B fixed spelling on label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16AE1BFC-D98E-3021-AF43-8754E1D4C4F2}"/>
              </a:ext>
            </a:extLst>
          </p:cNvPr>
          <p:cNvSpPr txBox="1">
            <a:spLocks/>
          </p:cNvSpPr>
          <p:nvPr/>
        </p:nvSpPr>
        <p:spPr>
          <a:xfrm>
            <a:off x="208016" y="191606"/>
            <a:ext cx="8360251" cy="7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Arlo’s Commit Notation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65036DF-3D71-B125-3987-067BAAD1C74C}"/>
              </a:ext>
            </a:extLst>
          </p:cNvPr>
          <p:cNvSpPr/>
          <p:nvPr/>
        </p:nvSpPr>
        <p:spPr>
          <a:xfrm>
            <a:off x="16932" y="0"/>
            <a:ext cx="9144000" cy="6858000"/>
          </a:xfrm>
          <a:custGeom>
            <a:avLst/>
            <a:gdLst>
              <a:gd name="connsiteX0" fmla="*/ 368887 w 9144000"/>
              <a:gd name="connsiteY0" fmla="*/ 5417636 h 6858000"/>
              <a:gd name="connsiteX1" fmla="*/ 368887 w 9144000"/>
              <a:gd name="connsiteY1" fmla="*/ 6276884 h 6858000"/>
              <a:gd name="connsiteX2" fmla="*/ 516469 w 9144000"/>
              <a:gd name="connsiteY2" fmla="*/ 6276884 h 6858000"/>
              <a:gd name="connsiteX3" fmla="*/ 516469 w 9144000"/>
              <a:gd name="connsiteY3" fmla="*/ 5417636 h 6858000"/>
              <a:gd name="connsiteX4" fmla="*/ 4555067 w 9144000"/>
              <a:gd name="connsiteY4" fmla="*/ 1424280 h 6858000"/>
              <a:gd name="connsiteX5" fmla="*/ 4555067 w 9144000"/>
              <a:gd name="connsiteY5" fmla="*/ 4506570 h 6858000"/>
              <a:gd name="connsiteX6" fmla="*/ 8458201 w 9144000"/>
              <a:gd name="connsiteY6" fmla="*/ 4506570 h 6858000"/>
              <a:gd name="connsiteX7" fmla="*/ 8458201 w 9144000"/>
              <a:gd name="connsiteY7" fmla="*/ 1424280 h 6858000"/>
              <a:gd name="connsiteX8" fmla="*/ 0 w 9144000"/>
              <a:gd name="connsiteY8" fmla="*/ 0 h 6858000"/>
              <a:gd name="connsiteX9" fmla="*/ 9144000 w 9144000"/>
              <a:gd name="connsiteY9" fmla="*/ 0 h 6858000"/>
              <a:gd name="connsiteX10" fmla="*/ 9144000 w 9144000"/>
              <a:gd name="connsiteY10" fmla="*/ 6858000 h 6858000"/>
              <a:gd name="connsiteX11" fmla="*/ 0 w 914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6858000">
                <a:moveTo>
                  <a:pt x="368887" y="5417636"/>
                </a:moveTo>
                <a:lnTo>
                  <a:pt x="368887" y="6276884"/>
                </a:lnTo>
                <a:lnTo>
                  <a:pt x="516469" y="6276884"/>
                </a:lnTo>
                <a:lnTo>
                  <a:pt x="516469" y="5417636"/>
                </a:lnTo>
                <a:close/>
                <a:moveTo>
                  <a:pt x="4555067" y="1424280"/>
                </a:moveTo>
                <a:lnTo>
                  <a:pt x="4555067" y="4506570"/>
                </a:lnTo>
                <a:lnTo>
                  <a:pt x="8458201" y="4506570"/>
                </a:lnTo>
                <a:lnTo>
                  <a:pt x="8458201" y="142428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1717" y="1438750"/>
          <a:ext cx="3250434" cy="219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Risk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Tested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Action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C74C0-6B84-C989-6A64-B21CD885F876}"/>
              </a:ext>
            </a:extLst>
          </p:cNvPr>
          <p:cNvGraphicFramePr>
            <a:graphicFrameLocks noGrp="1"/>
          </p:cNvGraphicFramePr>
          <p:nvPr/>
        </p:nvGraphicFramePr>
        <p:xfrm>
          <a:off x="4571999" y="1438750"/>
          <a:ext cx="3903134" cy="3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Action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Environment (non-code)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2829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Refactoring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965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16F9B-7647-1AF2-D144-5C8F4FEABD84}"/>
              </a:ext>
            </a:extLst>
          </p:cNvPr>
          <p:cNvGraphicFramePr>
            <a:graphicFrameLocks noGrp="1"/>
          </p:cNvGraphicFramePr>
          <p:nvPr/>
        </p:nvGraphicFramePr>
        <p:xfrm>
          <a:off x="224950" y="4962103"/>
          <a:ext cx="6180082" cy="13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 r rename variable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 B fixed spelling on label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16AE1BFC-D98E-3021-AF43-8754E1D4C4F2}"/>
              </a:ext>
            </a:extLst>
          </p:cNvPr>
          <p:cNvSpPr txBox="1">
            <a:spLocks/>
          </p:cNvSpPr>
          <p:nvPr/>
        </p:nvSpPr>
        <p:spPr>
          <a:xfrm>
            <a:off x="208016" y="191606"/>
            <a:ext cx="8360251" cy="7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Arlo’s Commit Notation</a:t>
            </a:r>
          </a:p>
        </p:txBody>
      </p:sp>
    </p:spTree>
    <p:extLst>
      <p:ext uri="{BB962C8B-B14F-4D97-AF65-F5344CB8AC3E}">
        <p14:creationId xmlns:p14="http://schemas.microsoft.com/office/powerpoint/2010/main" val="284212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199" y="1713303"/>
            <a:ext cx="7601957" cy="2287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1. </a:t>
            </a:r>
            <a:br>
              <a:rPr lang="en" sz="6000" dirty="0">
                <a:solidFill>
                  <a:srgbClr val="9FC5E8"/>
                </a:solidFill>
              </a:rPr>
            </a:br>
            <a:r>
              <a:rPr lang="en" dirty="0"/>
              <a:t> Test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35885" y="4145091"/>
            <a:ext cx="770507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write a few hundred tests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08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199" y="1713303"/>
            <a:ext cx="7601957" cy="2287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6000" dirty="0">
                <a:solidFill>
                  <a:srgbClr val="9FC5E8"/>
                </a:solidFill>
              </a:rPr>
              <a:t>2. </a:t>
            </a:r>
            <a:br>
              <a:rPr lang="en" sz="6000" dirty="0">
                <a:solidFill>
                  <a:srgbClr val="9FC5E8"/>
                </a:solidFill>
              </a:rPr>
            </a:br>
            <a:r>
              <a:rPr lang="en-US" dirty="0"/>
              <a:t>Lift-Up Conditional </a:t>
            </a:r>
            <a:r>
              <a:rPr lang="en" dirty="0"/>
              <a:t>Refactoring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35885" y="4145091"/>
            <a:ext cx="770507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Lift and Separate</a:t>
            </a:r>
            <a:r>
              <a:rPr lang="mr-IN" dirty="0"/>
              <a:t>…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47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472B0-70B8-0CF5-657E-FC59C41FE9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42620-8488-A596-9345-08774425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57" y="1487249"/>
            <a:ext cx="7772400" cy="38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3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199" y="1713303"/>
            <a:ext cx="7601957" cy="2287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3. </a:t>
            </a:r>
            <a:br>
              <a:rPr lang="en" sz="6000" dirty="0">
                <a:solidFill>
                  <a:srgbClr val="9FC5E8"/>
                </a:solidFill>
              </a:rPr>
            </a:br>
            <a:r>
              <a:rPr lang="en" dirty="0"/>
              <a:t>Split to Classes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35885" y="4145091"/>
            <a:ext cx="770507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each there own</a:t>
            </a:r>
            <a:r>
              <a:rPr lang="mr-IN" dirty="0"/>
              <a:t>…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508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199" y="1713303"/>
            <a:ext cx="7601957" cy="2287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4. </a:t>
            </a:r>
            <a:br>
              <a:rPr lang="en" sz="6000" dirty="0">
                <a:solidFill>
                  <a:srgbClr val="9FC5E8"/>
                </a:solidFill>
              </a:rPr>
            </a:br>
            <a:r>
              <a:rPr lang="en" dirty="0"/>
              <a:t>Add New functionality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535885" y="4145091"/>
            <a:ext cx="770507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Make it easy, do the easy thing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39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36453-4428-174E-857A-17E782A26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95BF17A-C406-D24D-BB20-10F63D2D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0742"/>
            <a:ext cx="6357257" cy="6357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E9FFA-F58C-9544-8FB3-F53C9B349E2F}"/>
              </a:ext>
            </a:extLst>
          </p:cNvPr>
          <p:cNvSpPr/>
          <p:nvPr/>
        </p:nvSpPr>
        <p:spPr>
          <a:xfrm>
            <a:off x="3418115" y="196334"/>
            <a:ext cx="5823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isidore</a:t>
            </a:r>
            <a:r>
              <a:rPr lang="en-US" dirty="0">
                <a:solidFill>
                  <a:schemeClr val="bg1"/>
                </a:solidFill>
              </a:rPr>
              <a:t>/Talks/blob/master/</a:t>
            </a:r>
            <a:r>
              <a:rPr lang="en-US" dirty="0" err="1">
                <a:solidFill>
                  <a:schemeClr val="bg1"/>
                </a:solidFill>
              </a:rPr>
              <a:t>CuttingCodeQuickly.md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3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093508" y="3120272"/>
            <a:ext cx="6956983" cy="2705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dirty="0"/>
              <a:t>From 0% to Cleanly Refactored 100% Tested Code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 idx="4294967295"/>
          </p:nvPr>
        </p:nvSpPr>
        <p:spPr>
          <a:xfrm>
            <a:off x="878657" y="3240834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4294967295"/>
          </p:nvPr>
        </p:nvSpPr>
        <p:spPr>
          <a:xfrm>
            <a:off x="878657" y="3970261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  <p:sp>
        <p:nvSpPr>
          <p:cNvPr id="327" name="Google Shape;327;p34"/>
          <p:cNvSpPr txBox="1">
            <a:spLocks noGrp="1"/>
          </p:cNvSpPr>
          <p:nvPr>
            <p:ph type="body" idx="4294967295"/>
          </p:nvPr>
        </p:nvSpPr>
        <p:spPr>
          <a:xfrm>
            <a:off x="909500" y="4924899"/>
            <a:ext cx="4141034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@LlewellynFalco</a:t>
            </a:r>
          </a:p>
          <a:p>
            <a:pPr marL="0" lvl="0" indent="0">
              <a:buNone/>
            </a:pPr>
            <a:r>
              <a:rPr lang="en" sz="1800" dirty="0"/>
              <a:t>llewellynfalco.blogspot.com</a:t>
            </a:r>
            <a:endParaRPr sz="18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25;p34"/>
          <p:cNvSpPr txBox="1">
            <a:spLocks/>
          </p:cNvSpPr>
          <p:nvPr/>
        </p:nvSpPr>
        <p:spPr>
          <a:xfrm>
            <a:off x="909500" y="31181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ctr"/>
            <a:r>
              <a:rPr lang="en" sz="3600" b="1" dirty="0"/>
              <a:t>Please connect on </a:t>
            </a:r>
          </a:p>
          <a:p>
            <a:pPr algn="ctr"/>
            <a:r>
              <a:rPr lang="en" sz="3600" b="1" dirty="0"/>
              <a:t>LinkedIn &amp; Twitter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5542289" y="6132999"/>
            <a:ext cx="3441968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" dirty="0">
                <a:solidFill>
                  <a:srgbClr val="FFFFFF"/>
                </a:solidFill>
              </a:rPr>
              <a:t>Presentation template by </a:t>
            </a:r>
            <a:r>
              <a:rPr lang="en" u="sng" dirty="0">
                <a:solidFill>
                  <a:srgbClr val="FFFFFF"/>
                </a:solidFill>
              </a:rPr>
              <a:t>SlidesCarnival</a:t>
            </a:r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3" name="Picture 2" descr="llew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4963" y="2767424"/>
            <a:ext cx="2005874" cy="2826149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/>
        </p:nvSpPr>
        <p:spPr>
          <a:xfrm>
            <a:off x="6248575" y="11795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. 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This means that you can: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ousine"/>
              <a:buChar char="●"/>
            </a:pP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Resize them without losing quality.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ousine"/>
              <a:buChar char="●"/>
            </a:pP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Change fill color and opacity.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Isn’t that nice? :)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Examples:</a:t>
            </a: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277965" y="11394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852801" y="12064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1445208" y="12075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2071095" y="11984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678363" y="11952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3190980" y="11910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3808913" y="11692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4367795" y="11958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4977729" y="12021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5571185" y="11936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282226" y="17329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69825" y="17329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1447327" y="18015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2034402" y="17685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2624667" y="17935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3218647" y="17935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3815818" y="17972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4384820" y="17786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4934129" y="17382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5532896" y="17541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252963" y="24055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842704" y="23492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1445732" y="23672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029616" y="23556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2629978" y="23678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3234055" y="23247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3777530" y="24146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4382678" y="23571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4969227" y="23423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5538753" y="23540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301895" y="29596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875136" y="29602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1469663" y="29602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052475" y="29602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2720367" y="29059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3319156" y="29091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3912065" y="29596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4402368" y="29548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4975609" y="29644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5570114" y="2905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400284" y="35095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913425" y="34935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1461139" y="34935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2592213" y="35717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2013116" y="35212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3210671" y="35313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3796674" y="35345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4332172" y="35345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012302" y="35185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5602568" y="35393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264677" y="41476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848015" y="41721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447327" y="41604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2032260" y="41524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2640621" y="41269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3196312" y="41715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3784982" y="41715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4383224" y="41428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/>
          <p:nvPr/>
        </p:nvSpPr>
        <p:spPr>
          <a:xfrm>
            <a:off x="4951132" y="41024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7"/>
          <p:cNvSpPr/>
          <p:nvPr/>
        </p:nvSpPr>
        <p:spPr>
          <a:xfrm>
            <a:off x="5569065" y="41263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8820" y="46985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828346" y="47629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518573" y="46714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2069500" y="47134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2632644" y="47443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3218101" y="47161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3804127" y="47113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4363533" y="47150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4969227" y="47076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5566399" y="46895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230650" y="53537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858133" y="52829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430849" y="52601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039713" y="52968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2590093" y="52978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27673" y="52659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742432" y="52611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4336412" y="52542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4946346" y="53654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5591925" y="53196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6350992" y="3049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7244612" y="3049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6535708" y="3260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7689847" y="3558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36453-4428-174E-857A-17E782A26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95BF17A-C406-D24D-BB20-10F63D2D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0742"/>
            <a:ext cx="6357257" cy="6357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E9FFA-F58C-9544-8FB3-F53C9B349E2F}"/>
              </a:ext>
            </a:extLst>
          </p:cNvPr>
          <p:cNvSpPr/>
          <p:nvPr/>
        </p:nvSpPr>
        <p:spPr>
          <a:xfrm>
            <a:off x="3418115" y="196334"/>
            <a:ext cx="5823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isidore</a:t>
            </a:r>
            <a:r>
              <a:rPr lang="en-US" dirty="0">
                <a:solidFill>
                  <a:schemeClr val="bg1"/>
                </a:solidFill>
              </a:rPr>
              <a:t>/Talks/blob/master/</a:t>
            </a:r>
            <a:r>
              <a:rPr lang="en-US" dirty="0" err="1">
                <a:solidFill>
                  <a:schemeClr val="bg1"/>
                </a:solidFill>
              </a:rPr>
              <a:t>CuttingCodeQuickly.md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2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0B96B-2B78-F546-8F1E-7767EA99B3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B07DB-E704-0D47-A0A2-270CD4899F5C}"/>
              </a:ext>
            </a:extLst>
          </p:cNvPr>
          <p:cNvSpPr/>
          <p:nvPr/>
        </p:nvSpPr>
        <p:spPr>
          <a:xfrm>
            <a:off x="358219" y="405336"/>
            <a:ext cx="6226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github.com/emilybache/GildedRose-Refactoring-Kata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7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D1BD8-D501-6542-AF3A-A4CF21DE3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Request:</a:t>
            </a:r>
            <a:br>
              <a:rPr lang="en-US" dirty="0"/>
            </a:br>
            <a:r>
              <a:rPr lang="en-US" sz="2400" dirty="0"/>
              <a:t>"Conjured" items degrade in Quality twice as fast as normal items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7D0E7C-C72C-F449-AC41-7BD1B80F0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532AD-EEF3-8142-B75B-C6A679E47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342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0A0453-8E3E-DE4D-80AF-5A63CB455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246" y="1861966"/>
            <a:ext cx="7468656" cy="1701886"/>
          </a:xfrm>
        </p:spPr>
        <p:txBody>
          <a:bodyPr/>
          <a:lstStyle/>
          <a:p>
            <a:r>
              <a:rPr lang="en-US" sz="3200" dirty="0"/>
              <a:t>“Give me </a:t>
            </a:r>
            <a:r>
              <a:rPr lang="en-US" sz="5400" dirty="0"/>
              <a:t>6</a:t>
            </a:r>
            <a:r>
              <a:rPr lang="en-US" sz="3200" dirty="0"/>
              <a:t> hours to chop down a tree and I will spend the first </a:t>
            </a:r>
            <a:r>
              <a:rPr lang="en-US" sz="4000" dirty="0"/>
              <a:t>4</a:t>
            </a:r>
            <a:r>
              <a:rPr lang="en-US" sz="3200" dirty="0"/>
              <a:t> sharpening the axe.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643B012-BEE4-5C4B-B553-7F8D0E2B5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Abraham Lincoln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1831-83C3-5148-A818-94535AD0A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50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0A0453-8E3E-DE4D-80AF-5A63CB455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200" y="2012275"/>
            <a:ext cx="7468656" cy="1701886"/>
          </a:xfrm>
        </p:spPr>
        <p:txBody>
          <a:bodyPr/>
          <a:lstStyle/>
          <a:p>
            <a:r>
              <a:rPr lang="en-US" sz="3200" dirty="0"/>
              <a:t>“Make the change easy,</a:t>
            </a:r>
            <a:br>
              <a:rPr lang="en-US" sz="3200" dirty="0"/>
            </a:br>
            <a:r>
              <a:rPr lang="en-US" sz="3200" dirty="0"/>
              <a:t>Then make the easy change.</a:t>
            </a:r>
            <a:br>
              <a:rPr lang="en-US" sz="3200" dirty="0"/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Warning: the first part might be hard</a:t>
            </a:r>
            <a:r>
              <a:rPr lang="en-US" sz="3200" dirty="0"/>
              <a:t>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643B012-BEE4-5C4B-B553-7F8D0E2B5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Kent beck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1831-83C3-5148-A818-94535AD0A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19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F1831-83C3-5148-A818-94535AD0AD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A0453-8E3E-DE4D-80AF-5A63CB4551D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3122" y="1329179"/>
            <a:ext cx="8955464" cy="3676454"/>
          </a:xfrm>
        </p:spPr>
        <p:txBody>
          <a:bodyPr anchor="ctr"/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The difference between a </a:t>
            </a:r>
            <a:r>
              <a:rPr lang="en-US" sz="3600" b="1" dirty="0">
                <a:solidFill>
                  <a:schemeClr val="bg1"/>
                </a:solidFill>
              </a:rPr>
              <a:t>good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programmer 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&amp; a </a:t>
            </a:r>
            <a:r>
              <a:rPr lang="en-US" sz="3600" b="1" dirty="0">
                <a:solidFill>
                  <a:schemeClr val="bg1"/>
                </a:solidFill>
              </a:rPr>
              <a:t>great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programmer is that the great programmers are extremely </a:t>
            </a:r>
            <a:r>
              <a:rPr lang="en-US" sz="3600" b="1" dirty="0">
                <a:solidFill>
                  <a:schemeClr val="bg1"/>
                </a:solidFill>
              </a:rPr>
              <a:t>lazy</a:t>
            </a:r>
          </a:p>
        </p:txBody>
      </p:sp>
    </p:spTree>
    <p:extLst>
      <p:ext uri="{BB962C8B-B14F-4D97-AF65-F5344CB8AC3E}">
        <p14:creationId xmlns:p14="http://schemas.microsoft.com/office/powerpoint/2010/main" val="54642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56932"/>
              </p:ext>
            </p:extLst>
          </p:nvPr>
        </p:nvGraphicFramePr>
        <p:xfrm>
          <a:off x="601717" y="1438750"/>
          <a:ext cx="3250434" cy="219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Risk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Tested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!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Action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@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>
                    <a:solidFill>
                      <a:srgbClr val="C0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C74C0-6B84-C989-6A64-B21CD885F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408648"/>
              </p:ext>
            </p:extLst>
          </p:nvPr>
        </p:nvGraphicFramePr>
        <p:xfrm>
          <a:off x="4571999" y="1438750"/>
          <a:ext cx="3903134" cy="3067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Action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Environment (non-code)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Documentation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Tests Only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72829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Refactoring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965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</a:t>
                      </a:r>
                    </a:p>
                  </a:txBody>
                  <a:tcPr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416F9B-7647-1AF2-D144-5C8F4FEAB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8462"/>
              </p:ext>
            </p:extLst>
          </p:nvPr>
        </p:nvGraphicFramePr>
        <p:xfrm>
          <a:off x="224950" y="4962103"/>
          <a:ext cx="6180082" cy="13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26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 r rename variable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2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! B fixed spelling on label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16AE1BFC-D98E-3021-AF43-8754E1D4C4F2}"/>
              </a:ext>
            </a:extLst>
          </p:cNvPr>
          <p:cNvSpPr txBox="1">
            <a:spLocks/>
          </p:cNvSpPr>
          <p:nvPr/>
        </p:nvSpPr>
        <p:spPr>
          <a:xfrm>
            <a:off x="208016" y="191606"/>
            <a:ext cx="8360251" cy="7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Arlo’s Commit Notation</a:t>
            </a:r>
          </a:p>
        </p:txBody>
      </p:sp>
    </p:spTree>
    <p:extLst>
      <p:ext uri="{BB962C8B-B14F-4D97-AF65-F5344CB8AC3E}">
        <p14:creationId xmlns:p14="http://schemas.microsoft.com/office/powerpoint/2010/main" val="1812626938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13053</TotalTime>
  <Words>686</Words>
  <Application>Microsoft Macintosh PowerPoint</Application>
  <PresentationFormat>On-screen Show (4:3)</PresentationFormat>
  <Paragraphs>218</Paragraphs>
  <Slides>21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Cousine</vt:lpstr>
      <vt:lpstr>Valentine template</vt:lpstr>
      <vt:lpstr>PowerPoint Presentation</vt:lpstr>
      <vt:lpstr>From 0% to Cleanly Refactored 100% Tested Code</vt:lpstr>
      <vt:lpstr>PowerPoint Presentation</vt:lpstr>
      <vt:lpstr>PowerPoint Presentation</vt:lpstr>
      <vt:lpstr>Feature Request: "Conjured" items degrade in Quality twice as fast as normal items</vt:lpstr>
      <vt:lpstr>“Give me 6 hours to chop down a tree and I will spend the first 4 sharpening the axe.</vt:lpstr>
      <vt:lpstr>“Make the change easy, Then make the easy change. Warning: the first part might be hard”</vt:lpstr>
      <vt:lpstr>The difference between a good programmer  &amp; a great programmer is that the great programmers are extremely lazy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  Test</vt:lpstr>
      <vt:lpstr>2.  Lift-Up Conditional Refactoring</vt:lpstr>
      <vt:lpstr>PowerPoint Presentation</vt:lpstr>
      <vt:lpstr>3.  Split to Classes</vt:lpstr>
      <vt:lpstr>4.  Add New functionality</vt:lpstr>
      <vt:lpstr>PowerPoint Presentation</vt:lpstr>
      <vt:lpstr>Thanks!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FALCO TECHNICAL COACHING FRAMEWORK</dc:title>
  <dc:subject/>
  <dc:creator/>
  <cp:keywords/>
  <dc:description/>
  <cp:lastModifiedBy>Falco, Llewellyn</cp:lastModifiedBy>
  <cp:revision>95</cp:revision>
  <dcterms:modified xsi:type="dcterms:W3CDTF">2024-07-16T16:59:15Z</dcterms:modified>
  <cp:category/>
</cp:coreProperties>
</file>